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6858000" cy="9144000"/>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b="def" i="def"/>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b="def" i="def"/>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514350" y="2459569"/>
            <a:ext cx="5829300" cy="2722031"/>
          </a:xfrm>
          <a:prstGeom prst="rect">
            <a:avLst/>
          </a:prstGeom>
        </p:spPr>
        <p:txBody>
          <a:bodyPr/>
          <a:lstStyle/>
          <a:p>
            <a:pPr lvl="0">
              <a:defRPr sz="1800"/>
            </a:pPr>
            <a:r>
              <a:rPr sz="4400"/>
              <a:t>Title Text</a:t>
            </a:r>
          </a:p>
        </p:txBody>
      </p:sp>
      <p:sp>
        <p:nvSpPr>
          <p:cNvPr id="7" name="Shape 7"/>
          <p:cNvSpPr/>
          <p:nvPr>
            <p:ph type="body" idx="1"/>
          </p:nvPr>
        </p:nvSpPr>
        <p:spPr>
          <a:xfrm>
            <a:off x="1028700" y="5181600"/>
            <a:ext cx="4800600" cy="39624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lvl="0">
              <a:defRPr sz="1800">
                <a:solidFill>
                  <a:srgbClr val="000000"/>
                </a:solidFill>
              </a:defRPr>
            </a:pPr>
            <a:r>
              <a:rPr sz="3200">
                <a:solidFill>
                  <a:srgbClr val="888888"/>
                </a:solidFill>
              </a:rPr>
              <a:t>Body Level One</a:t>
            </a:r>
            <a:endParaRPr sz="3200">
              <a:solidFill>
                <a:srgbClr val="888888"/>
              </a:solidFill>
            </a:endParaRPr>
          </a:p>
          <a:p>
            <a:pPr lvl="1">
              <a:defRPr sz="1800">
                <a:solidFill>
                  <a:srgbClr val="000000"/>
                </a:solidFill>
              </a:defRPr>
            </a:pPr>
            <a:r>
              <a:rPr sz="3200">
                <a:solidFill>
                  <a:srgbClr val="888888"/>
                </a:solidFill>
              </a:rPr>
              <a:t>Body Level Two</a:t>
            </a:r>
            <a:endParaRPr sz="3200">
              <a:solidFill>
                <a:srgbClr val="888888"/>
              </a:solidFill>
            </a:endParaRPr>
          </a:p>
          <a:p>
            <a:pPr lvl="2">
              <a:defRPr sz="1800">
                <a:solidFill>
                  <a:srgbClr val="000000"/>
                </a:solidFill>
              </a:defRPr>
            </a:pPr>
            <a:r>
              <a:rPr sz="3200">
                <a:solidFill>
                  <a:srgbClr val="888888"/>
                </a:solidFill>
              </a:rPr>
              <a:t>Body Level Three</a:t>
            </a:r>
            <a:endParaRPr sz="3200">
              <a:solidFill>
                <a:srgbClr val="888888"/>
              </a:solidFill>
            </a:endParaRPr>
          </a:p>
          <a:p>
            <a:pPr lvl="3">
              <a:defRPr sz="1800">
                <a:solidFill>
                  <a:srgbClr val="000000"/>
                </a:solidFill>
              </a:defRPr>
            </a:pPr>
            <a:r>
              <a:rPr sz="3200">
                <a:solidFill>
                  <a:srgbClr val="888888"/>
                </a:solidFill>
              </a:rPr>
              <a:t>Body Level Four</a:t>
            </a:r>
            <a:endParaRPr sz="3200">
              <a:solidFill>
                <a:srgbClr val="888888"/>
              </a:solidFill>
            </a:endParaRPr>
          </a:p>
          <a:p>
            <a:pPr lvl="4">
              <a:defRPr sz="1800">
                <a:solidFill>
                  <a:srgbClr val="000000"/>
                </a:solidFill>
              </a:defRPr>
            </a:pPr>
            <a:r>
              <a:rPr sz="3200">
                <a:solidFill>
                  <a:srgbClr val="888888"/>
                </a:solidFill>
              </a:rPr>
              <a:t>Body Level Five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pPr>
            <a:r>
              <a:rPr sz="4400"/>
              <a:t>Title Text</a:t>
            </a:r>
          </a:p>
        </p:txBody>
      </p:sp>
      <p:sp>
        <p:nvSpPr>
          <p:cNvPr id="40" name="Shape 40"/>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3729037" y="488951"/>
            <a:ext cx="1157289" cy="10401301"/>
          </a:xfrm>
          <a:prstGeom prst="rect">
            <a:avLst/>
          </a:prstGeom>
        </p:spPr>
        <p:txBody>
          <a:bodyPr/>
          <a:lstStyle/>
          <a:p>
            <a:pPr lvl="0">
              <a:defRPr sz="1800"/>
            </a:pPr>
            <a:r>
              <a:rPr sz="4400"/>
              <a:t>Title Text</a:t>
            </a:r>
          </a:p>
        </p:txBody>
      </p:sp>
      <p:sp>
        <p:nvSpPr>
          <p:cNvPr id="44" name="Shape 44"/>
          <p:cNvSpPr/>
          <p:nvPr>
            <p:ph type="body" idx="1"/>
          </p:nvPr>
        </p:nvSpPr>
        <p:spPr>
          <a:xfrm>
            <a:off x="257175" y="488951"/>
            <a:ext cx="3357563" cy="10401301"/>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pPr>
            <a:r>
              <a:rPr sz="4400"/>
              <a:t>Title Text</a:t>
            </a:r>
          </a:p>
        </p:txBody>
      </p:sp>
      <p:sp>
        <p:nvSpPr>
          <p:cNvPr id="11" name="Shape 11"/>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541735" y="5875866"/>
            <a:ext cx="5829301" cy="1816101"/>
          </a:xfrm>
          <a:prstGeom prst="rect">
            <a:avLst/>
          </a:prstGeom>
        </p:spPr>
        <p:txBody>
          <a:bodyPr anchor="t"/>
          <a:lstStyle>
            <a:lvl1pPr algn="l">
              <a:defRPr b="1" cap="all" sz="4000"/>
            </a:lvl1pPr>
          </a:lstStyle>
          <a:p>
            <a:pPr lvl="0">
              <a:defRPr b="0" cap="none" sz="1800"/>
            </a:pPr>
            <a:r>
              <a:rPr b="1" cap="all" sz="4000"/>
              <a:t>Title Text</a:t>
            </a:r>
          </a:p>
        </p:txBody>
      </p:sp>
      <p:sp>
        <p:nvSpPr>
          <p:cNvPr id="15" name="Shape 15"/>
          <p:cNvSpPr/>
          <p:nvPr>
            <p:ph type="body" idx="1"/>
          </p:nvPr>
        </p:nvSpPr>
        <p:spPr>
          <a:xfrm>
            <a:off x="541735" y="3875618"/>
            <a:ext cx="5829301" cy="2000250"/>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endParaRPr sz="2000">
              <a:solidFill>
                <a:srgbClr val="888888"/>
              </a:solidFill>
            </a:endParaRPr>
          </a:p>
          <a:p>
            <a:pPr lvl="1">
              <a:defRPr sz="1800">
                <a:solidFill>
                  <a:srgbClr val="000000"/>
                </a:solidFill>
              </a:defRPr>
            </a:pPr>
            <a:r>
              <a:rPr sz="2000">
                <a:solidFill>
                  <a:srgbClr val="888888"/>
                </a:solidFill>
              </a:rPr>
              <a:t>Body Level Two</a:t>
            </a:r>
            <a:endParaRPr sz="2000">
              <a:solidFill>
                <a:srgbClr val="888888"/>
              </a:solidFill>
            </a:endParaRPr>
          </a:p>
          <a:p>
            <a:pPr lvl="2">
              <a:defRPr sz="1800">
                <a:solidFill>
                  <a:srgbClr val="000000"/>
                </a:solidFill>
              </a:defRPr>
            </a:pPr>
            <a:r>
              <a:rPr sz="2000">
                <a:solidFill>
                  <a:srgbClr val="888888"/>
                </a:solidFill>
              </a:rPr>
              <a:t>Body Level Three</a:t>
            </a:r>
            <a:endParaRPr sz="2000">
              <a:solidFill>
                <a:srgbClr val="888888"/>
              </a:solidFill>
            </a:endParaRPr>
          </a:p>
          <a:p>
            <a:pPr lvl="3">
              <a:defRPr sz="1800">
                <a:solidFill>
                  <a:srgbClr val="000000"/>
                </a:solidFill>
              </a:defRPr>
            </a:pPr>
            <a:r>
              <a:rPr sz="2000">
                <a:solidFill>
                  <a:srgbClr val="888888"/>
                </a:solidFill>
              </a:rPr>
              <a:t>Body Level Four</a:t>
            </a:r>
            <a:endParaRPr sz="2000">
              <a:solidFill>
                <a:srgbClr val="888888"/>
              </a:solidFill>
            </a:endParaRPr>
          </a:p>
          <a:p>
            <a:pPr lvl="4">
              <a:defRPr sz="1800">
                <a:solidFill>
                  <a:srgbClr val="000000"/>
                </a:solidFill>
              </a:defRPr>
            </a:pPr>
            <a:r>
              <a:rPr sz="2000">
                <a:solidFill>
                  <a:srgbClr val="888888"/>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xfrm>
            <a:off x="342900" y="0"/>
            <a:ext cx="6172200" cy="2256369"/>
          </a:xfrm>
          <a:prstGeom prst="rect">
            <a:avLst/>
          </a:prstGeom>
        </p:spPr>
        <p:txBody>
          <a:bodyPr/>
          <a:lstStyle/>
          <a:p>
            <a:pPr lvl="0">
              <a:defRPr sz="1800"/>
            </a:pPr>
            <a:r>
              <a:rPr sz="4400"/>
              <a:t>Title Text</a:t>
            </a:r>
          </a:p>
        </p:txBody>
      </p:sp>
      <p:sp>
        <p:nvSpPr>
          <p:cNvPr id="19" name="Shape 19"/>
          <p:cNvSpPr/>
          <p:nvPr>
            <p:ph type="body" idx="1"/>
          </p:nvPr>
        </p:nvSpPr>
        <p:spPr>
          <a:xfrm>
            <a:off x="257175" y="2844800"/>
            <a:ext cx="2257425" cy="8045451"/>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endParaRPr sz="2800"/>
          </a:p>
          <a:p>
            <a:pPr lvl="1">
              <a:defRPr sz="1800"/>
            </a:pPr>
            <a:r>
              <a:rPr sz="2800"/>
              <a:t>Body Level Two</a:t>
            </a:r>
            <a:endParaRPr sz="2800"/>
          </a:p>
          <a:p>
            <a:pPr lvl="2">
              <a:defRPr sz="1800"/>
            </a:pPr>
            <a:r>
              <a:rPr sz="2800"/>
              <a:t>Body Level Three</a:t>
            </a:r>
            <a:endParaRPr sz="2800"/>
          </a:p>
          <a:p>
            <a:pPr lvl="3">
              <a:defRPr sz="1800"/>
            </a:pPr>
            <a:r>
              <a:rPr sz="2800"/>
              <a:t>Body Level Four</a:t>
            </a:r>
            <a:endParaRPr sz="2800"/>
          </a:p>
          <a:p>
            <a:pPr lvl="4">
              <a:defRPr sz="1800"/>
            </a:pPr>
            <a:r>
              <a:rPr sz="2800"/>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342900" y="342414"/>
            <a:ext cx="6172200" cy="1571540"/>
          </a:xfrm>
          <a:prstGeom prst="rect">
            <a:avLst/>
          </a:prstGeom>
        </p:spPr>
        <p:txBody>
          <a:bodyPr/>
          <a:lstStyle/>
          <a:p>
            <a:pPr lvl="0">
              <a:defRPr sz="1800"/>
            </a:pPr>
            <a:r>
              <a:rPr sz="4400"/>
              <a:t>Title Text</a:t>
            </a:r>
          </a:p>
        </p:txBody>
      </p:sp>
      <p:sp>
        <p:nvSpPr>
          <p:cNvPr id="23" name="Shape 23"/>
          <p:cNvSpPr/>
          <p:nvPr>
            <p:ph type="body" idx="1"/>
          </p:nvPr>
        </p:nvSpPr>
        <p:spPr>
          <a:xfrm>
            <a:off x="342900" y="1913953"/>
            <a:ext cx="3030142" cy="985880"/>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lvl="0">
              <a:defRPr b="0" sz="1800"/>
            </a:pPr>
            <a:r>
              <a:rPr b="1" sz="2400"/>
              <a:t>Body Level One</a:t>
            </a:r>
            <a:endParaRPr b="1" sz="2400"/>
          </a:p>
          <a:p>
            <a:pPr lvl="1">
              <a:defRPr b="0" sz="1800"/>
            </a:pPr>
            <a:r>
              <a:rPr b="1" sz="2400"/>
              <a:t>Body Level Two</a:t>
            </a:r>
            <a:endParaRPr b="1" sz="2400"/>
          </a:p>
          <a:p>
            <a:pPr lvl="2">
              <a:defRPr b="0" sz="1800"/>
            </a:pPr>
            <a:r>
              <a:rPr b="1" sz="2400"/>
              <a:t>Body Level Three</a:t>
            </a:r>
            <a:endParaRPr b="1" sz="2400"/>
          </a:p>
          <a:p>
            <a:pPr lvl="3">
              <a:defRPr b="0" sz="1800"/>
            </a:pPr>
            <a:r>
              <a:rPr b="1" sz="2400"/>
              <a:t>Body Level Four</a:t>
            </a:r>
            <a:endParaRPr b="1" sz="2400"/>
          </a:p>
          <a:p>
            <a:pPr lvl="4">
              <a:defRPr b="0" sz="1800"/>
            </a:pPr>
            <a:r>
              <a:rPr b="1" sz="2400"/>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xfrm>
            <a:off x="342900" y="122768"/>
            <a:ext cx="6172200" cy="2010832"/>
          </a:xfrm>
          <a:prstGeom prst="rect">
            <a:avLst/>
          </a:prstGeom>
        </p:spPr>
        <p:txBody>
          <a:bodyPr/>
          <a:lstStyle/>
          <a:p>
            <a:pPr lvl="0">
              <a:defRPr sz="1800"/>
            </a:pPr>
            <a:r>
              <a:rPr sz="4400"/>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342900" y="0"/>
            <a:ext cx="2256235" cy="1913467"/>
          </a:xfrm>
          <a:prstGeom prst="rect">
            <a:avLst/>
          </a:prstGeom>
        </p:spPr>
        <p:txBody>
          <a:bodyPr anchor="b"/>
          <a:lstStyle>
            <a:lvl1pPr algn="l">
              <a:defRPr b="1" sz="2000"/>
            </a:lvl1pPr>
          </a:lstStyle>
          <a:p>
            <a:pPr lvl="0">
              <a:defRPr b="0" sz="1800"/>
            </a:pPr>
            <a:r>
              <a:rPr b="1" sz="2000"/>
              <a:t>Title Text</a:t>
            </a:r>
          </a:p>
        </p:txBody>
      </p:sp>
      <p:sp>
        <p:nvSpPr>
          <p:cNvPr id="32" name="Shape 32"/>
          <p:cNvSpPr/>
          <p:nvPr>
            <p:ph type="body" idx="1"/>
          </p:nvPr>
        </p:nvSpPr>
        <p:spPr>
          <a:xfrm>
            <a:off x="2681286" y="364066"/>
            <a:ext cx="3833814" cy="8779935"/>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1344216" y="6400800"/>
            <a:ext cx="4114801" cy="755652"/>
          </a:xfrm>
          <a:prstGeom prst="rect">
            <a:avLst/>
          </a:prstGeom>
        </p:spPr>
        <p:txBody>
          <a:bodyPr anchor="b"/>
          <a:lstStyle>
            <a:lvl1pPr algn="l">
              <a:defRPr b="1" sz="2000"/>
            </a:lvl1pPr>
          </a:lstStyle>
          <a:p>
            <a:pPr lvl="0">
              <a:defRPr b="0" sz="1800"/>
            </a:pPr>
            <a:r>
              <a:rPr b="1" sz="2000"/>
              <a:t>Title Text</a:t>
            </a:r>
          </a:p>
        </p:txBody>
      </p:sp>
      <p:sp>
        <p:nvSpPr>
          <p:cNvPr id="36" name="Shape 36"/>
          <p:cNvSpPr/>
          <p:nvPr>
            <p:ph type="body" idx="1"/>
          </p:nvPr>
        </p:nvSpPr>
        <p:spPr>
          <a:xfrm>
            <a:off x="1344216" y="7156450"/>
            <a:ext cx="4114801" cy="1073150"/>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342900" y="122767"/>
            <a:ext cx="6172200" cy="201083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lvl="0">
              <a:defRPr sz="1800"/>
            </a:pPr>
            <a:r>
              <a:rPr sz="4400"/>
              <a:t>Title Text</a:t>
            </a:r>
          </a:p>
        </p:txBody>
      </p:sp>
      <p:sp>
        <p:nvSpPr>
          <p:cNvPr id="3" name="Shape 3"/>
          <p:cNvSpPr/>
          <p:nvPr>
            <p:ph type="body" idx="1"/>
          </p:nvPr>
        </p:nvSpPr>
        <p:spPr>
          <a:xfrm>
            <a:off x="342900" y="2133600"/>
            <a:ext cx="6172200" cy="7010401"/>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 name="Shape 4"/>
          <p:cNvSpPr/>
          <p:nvPr>
            <p:ph type="sldNum" sz="quarter" idx="2"/>
          </p:nvPr>
        </p:nvSpPr>
        <p:spPr>
          <a:xfrm>
            <a:off x="4914900" y="8583929"/>
            <a:ext cx="16002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med" advClick="1"/>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514350" y="1295399"/>
            <a:ext cx="5829300" cy="3505203"/>
          </a:xfrm>
          <a:prstGeom prst="rect">
            <a:avLst/>
          </a:prstGeom>
        </p:spPr>
        <p:txBody>
          <a:bodyPr/>
          <a:lstStyle/>
          <a:p>
            <a:pPr lvl="0">
              <a:defRPr sz="1800"/>
            </a:pPr>
            <a:r>
              <a:rPr sz="4400"/>
              <a:t>Spelling Assessment</a:t>
            </a:r>
            <a:br>
              <a:rPr sz="4400"/>
            </a:br>
            <a:r>
              <a:rPr sz="4400"/>
              <a:t>completed on </a:t>
            </a:r>
            <a:r>
              <a:rPr sz="4400">
                <a:solidFill>
                  <a:srgbClr val="FF0000"/>
                </a:solidFill>
              </a:rPr>
              <a:t>11/10/14</a:t>
            </a:r>
            <a:br>
              <a:rPr sz="4400">
                <a:solidFill>
                  <a:srgbClr val="FF0000"/>
                </a:solidFill>
              </a:rPr>
            </a:br>
            <a:r>
              <a:rPr sz="4400"/>
              <a:t>Student: </a:t>
            </a:r>
            <a:r>
              <a:rPr sz="4400">
                <a:solidFill>
                  <a:srgbClr val="FF0000"/>
                </a:solidFill>
              </a:rPr>
              <a:t>Ellen</a:t>
            </a:r>
            <a:br>
              <a:rPr sz="4400">
                <a:solidFill>
                  <a:srgbClr val="FF0000"/>
                </a:solidFill>
              </a:rPr>
            </a:br>
            <a:r>
              <a:rPr sz="4400"/>
              <a:t>Grade: </a:t>
            </a:r>
            <a:r>
              <a:rPr sz="4400">
                <a:solidFill>
                  <a:srgbClr val="FF0000"/>
                </a:solidFill>
              </a:rPr>
              <a:t>1st Grade</a:t>
            </a:r>
          </a:p>
        </p:txBody>
      </p:sp>
      <p:sp>
        <p:nvSpPr>
          <p:cNvPr id="50" name="Shape 50"/>
          <p:cNvSpPr/>
          <p:nvPr>
            <p:ph type="body" idx="1"/>
          </p:nvPr>
        </p:nvSpPr>
        <p:spPr>
          <a:xfrm>
            <a:off x="819150" y="5003800"/>
            <a:ext cx="5219700" cy="2336800"/>
          </a:xfrm>
          <a:prstGeom prst="rect">
            <a:avLst/>
          </a:prstGeom>
        </p:spPr>
        <p:txBody>
          <a:bodyPr/>
          <a:lstStyle/>
          <a:p>
            <a:pPr lvl="0" algn="l">
              <a:defRPr sz="1800">
                <a:solidFill>
                  <a:srgbClr val="000000"/>
                </a:solidFill>
              </a:defRPr>
            </a:pPr>
            <a:r>
              <a:rPr sz="3200">
                <a:solidFill>
                  <a:srgbClr val="888888"/>
                </a:solidFill>
              </a:rPr>
              <a:t>Examiner:  </a:t>
            </a:r>
            <a:endParaRPr sz="3200">
              <a:solidFill>
                <a:srgbClr val="888888"/>
              </a:solidFill>
            </a:endParaRPr>
          </a:p>
          <a:p>
            <a:pPr lvl="0" algn="l">
              <a:defRPr sz="1800">
                <a:solidFill>
                  <a:srgbClr val="000000"/>
                </a:solidFill>
              </a:defRPr>
            </a:pPr>
            <a:r>
              <a:rPr sz="3200">
                <a:solidFill>
                  <a:srgbClr val="FF0000"/>
                </a:solidFill>
              </a:rPr>
              <a:t>Hailey Borkowski</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2" name="image1.jpg"/>
          <p:cNvPicPr/>
          <p:nvPr/>
        </p:nvPicPr>
        <p:blipFill>
          <a:blip r:embed="rId2">
            <a:extLst/>
          </a:blip>
          <a:stretch>
            <a:fillRect/>
          </a:stretch>
        </p:blipFill>
        <p:spPr>
          <a:xfrm>
            <a:off x="457200" y="821723"/>
            <a:ext cx="6019800" cy="7790331"/>
          </a:xfrm>
          <a:prstGeom prst="rect">
            <a:avLst/>
          </a:prstGeom>
          <a:ln w="12700">
            <a:miter lim="400000"/>
          </a:ln>
        </p:spPr>
      </p:pic>
      <p:pic>
        <p:nvPicPr>
          <p:cNvPr id="53" name="image2.png"/>
          <p:cNvPicPr/>
          <p:nvPr/>
        </p:nvPicPr>
        <p:blipFill>
          <a:blip r:embed="rId3">
            <a:extLst/>
          </a:blip>
          <a:srcRect l="38474" t="17741" r="26488" b="29988"/>
          <a:stretch>
            <a:fillRect/>
          </a:stretch>
        </p:blipFill>
        <p:spPr>
          <a:xfrm>
            <a:off x="553523" y="885639"/>
            <a:ext cx="5750954" cy="7372722"/>
          </a:xfrm>
          <a:prstGeom prst="rect">
            <a:avLst/>
          </a:prstGeom>
          <a:ln w="12700">
            <a:miter lim="400000"/>
          </a:ln>
        </p:spPr>
      </p:pic>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xfrm>
            <a:off x="1371600" y="7772400"/>
            <a:ext cx="4114800" cy="755652"/>
          </a:xfrm>
          <a:prstGeom prst="rect">
            <a:avLst/>
          </a:prstGeom>
        </p:spPr>
        <p:txBody>
          <a:bodyPr/>
          <a:lstStyle/>
          <a:p>
            <a:pPr lvl="0" algn="ctr">
              <a:defRPr b="0" sz="1800"/>
            </a:pPr>
            <a:r>
              <a:rPr b="1" sz="2000"/>
              <a:t>Spelling Assessment </a:t>
            </a:r>
            <a:br>
              <a:rPr b="1" sz="2000"/>
            </a:br>
            <a:r>
              <a:rPr b="1" sz="2000"/>
              <a:t>Administered on </a:t>
            </a:r>
            <a:r>
              <a:rPr b="1" sz="2000">
                <a:solidFill>
                  <a:srgbClr val="FF0000"/>
                </a:solidFill>
              </a:rPr>
              <a:t>10/29/14</a:t>
            </a:r>
          </a:p>
        </p:txBody>
      </p:sp>
      <p:pic>
        <p:nvPicPr>
          <p:cNvPr id="56" name="Scan 3.jpg"/>
          <p:cNvPicPr/>
          <p:nvPr/>
        </p:nvPicPr>
        <p:blipFill>
          <a:blip r:embed="rId2">
            <a:extLst/>
          </a:blip>
          <a:stretch>
            <a:fillRect/>
          </a:stretch>
        </p:blipFill>
        <p:spPr>
          <a:xfrm>
            <a:off x="557437" y="308787"/>
            <a:ext cx="5743126" cy="7438114"/>
          </a:xfrm>
          <a:prstGeom prst="rect">
            <a:avLst/>
          </a:prstGeom>
          <a:ln w="12700">
            <a:miter lim="400000"/>
          </a:ln>
        </p:spPr>
      </p:pic>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nvSpPr>
        <p:spPr>
          <a:xfrm>
            <a:off x="609600" y="609600"/>
            <a:ext cx="5638800" cy="802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r>
              <a:rPr b="1" sz="2400"/>
              <a:t>Stage of Spelling Development</a:t>
            </a:r>
            <a:r>
              <a:rPr sz="2400"/>
              <a:t>:</a:t>
            </a:r>
            <a:endParaRPr sz="2400"/>
          </a:p>
          <a:p>
            <a:pPr lvl="0" algn="ctr"/>
            <a:r>
              <a:rPr b="1" sz="2400">
                <a:solidFill>
                  <a:srgbClr val="FF0000"/>
                </a:solidFill>
              </a:rPr>
              <a:t>Late Letter Name</a:t>
            </a:r>
          </a:p>
        </p:txBody>
      </p:sp>
      <p:sp>
        <p:nvSpPr>
          <p:cNvPr id="59" name="Shape 59"/>
          <p:cNvSpPr/>
          <p:nvPr/>
        </p:nvSpPr>
        <p:spPr>
          <a:xfrm>
            <a:off x="609600" y="1484185"/>
            <a:ext cx="5638800" cy="698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r>
              <a:rPr b="1" sz="2400"/>
              <a:t>Justification of Stage</a:t>
            </a:r>
            <a:endParaRPr b="1"/>
          </a:p>
          <a:p>
            <a:pPr lvl="0"/>
            <a:endParaRPr b="1"/>
          </a:p>
          <a:p>
            <a:pPr lvl="0"/>
            <a:r>
              <a:rPr b="1" sz="1600"/>
              <a:t>What student is doing correctly:</a:t>
            </a:r>
            <a:endParaRPr b="1" sz="1600"/>
          </a:p>
          <a:p>
            <a:pPr lvl="0"/>
            <a:r>
              <a:rPr sz="1600"/>
              <a:t>Ellen is currently writing her initial consonants and most of the final consonants correctly. She has vowels in most of the syllables. I only used the first list, so all of the words except ‘sister’ were single syllable. Ellen tries to use the correct medial vowel in all of the words. In the initial spelling assessment, she had all of the correct medial vowels except in ‘bed’ and ‘girl’. She still struggles with the letters b and d when trying to represent them in words. For example, she wrote bib for bed. </a:t>
            </a:r>
            <a:endParaRPr sz="1600"/>
          </a:p>
          <a:p>
            <a:pPr lvl="0"/>
            <a:endParaRPr sz="1600"/>
          </a:p>
          <a:p>
            <a:pPr lvl="0"/>
            <a:r>
              <a:rPr b="1" sz="1600"/>
              <a:t>What student is “using but confusing:”</a:t>
            </a:r>
            <a:endParaRPr b="1" sz="1600"/>
          </a:p>
          <a:p>
            <a:pPr lvl="0"/>
            <a:r>
              <a:rPr sz="1600"/>
              <a:t>Ellen doesn’t have much that she is “using but confusing”. She has more features that are either correct of absent. Surprisingly she had most of the correct short vowels in the initial spelling test, except for the e in sister (she said </a:t>
            </a:r>
            <a:r>
              <a:rPr i="1" sz="1600"/>
              <a:t>siso) </a:t>
            </a:r>
            <a:r>
              <a:rPr sz="1600"/>
              <a:t>and the i in girl (she said gow). She did have logical short vowel substitution whenever she wrote the word bed she wrote bib instead. She substituted the i for the e. She also still has trouble with directionality involving b and d as seen in her version bed as well. Ellen </a:t>
            </a:r>
            <a:r>
              <a:rPr sz="1600"/>
              <a:t>is also using but confusing consonant blends (</a:t>
            </a:r>
            <a:r>
              <a:rPr i="1" sz="1600"/>
              <a:t>jrid</a:t>
            </a:r>
            <a:r>
              <a:rPr sz="1600"/>
              <a:t> for drive and </a:t>
            </a:r>
            <a:r>
              <a:rPr i="1" sz="1600"/>
              <a:t>chrap </a:t>
            </a:r>
            <a:r>
              <a:rPr sz="1600"/>
              <a:t>for trap) and digraphs (wich</a:t>
            </a:r>
            <a:r>
              <a:rPr i="1" sz="1600"/>
              <a:t> </a:t>
            </a:r>
            <a:r>
              <a:rPr sz="1600"/>
              <a:t>for wish). Finally, Ellen has yet to master pre-consonant nasals (</a:t>
            </a:r>
            <a:r>
              <a:rPr i="1" sz="1600"/>
              <a:t>dum </a:t>
            </a:r>
            <a:r>
              <a:rPr sz="1600"/>
              <a:t>for bump). All of these features are typically acquired before the student leaves the Late Letter Name Stage.</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nvSpPr>
        <p:spPr>
          <a:xfrm>
            <a:off x="609600" y="156937"/>
            <a:ext cx="5638800" cy="1513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r>
              <a:rPr b="1" sz="2400"/>
              <a:t>Appropriate Level of Spelling Instruction</a:t>
            </a:r>
            <a:r>
              <a:rPr sz="2400"/>
              <a:t>:</a:t>
            </a:r>
            <a:endParaRPr sz="2400"/>
          </a:p>
          <a:p>
            <a:pPr lvl="0" algn="ctr"/>
            <a:r>
              <a:rPr b="1" sz="2400">
                <a:solidFill>
                  <a:srgbClr val="FF0000"/>
                </a:solidFill>
              </a:rPr>
              <a:t>Short Vowel Sort</a:t>
            </a:r>
            <a:endParaRPr b="1" sz="2400">
              <a:solidFill>
                <a:srgbClr val="FF0000"/>
              </a:solidFill>
            </a:endParaRPr>
          </a:p>
        </p:txBody>
      </p:sp>
      <p:sp>
        <p:nvSpPr>
          <p:cNvPr id="62" name="Shape 62"/>
          <p:cNvSpPr/>
          <p:nvPr/>
        </p:nvSpPr>
        <p:spPr>
          <a:xfrm>
            <a:off x="609600" y="4913312"/>
            <a:ext cx="5638800" cy="4155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r>
              <a:rPr b="1" sz="2400"/>
              <a:t>Justification of Sort</a:t>
            </a:r>
            <a:endParaRPr b="1"/>
          </a:p>
          <a:p>
            <a:pPr lvl="0"/>
            <a:r>
              <a:t>I am using this sort because Ellen needs to work on her medial vowels. I started with “a”, “i”, and “o” to work with Ellen. These will help her master these sounds so that she can work on her blends and digraphs to help her fluency in spelling. I think that once she mastered the these words she could move on to the a,i,o sorts that have the blends and digraphs. She has acquired initial and final consonant awareness already and it was appropriate to try and master her medial vowels. The words I used had the same rime at the end of each word to help Ellen match the words based on the pattern she would see in each column.  </a:t>
            </a:r>
            <a:endParaRPr sz="1600">
              <a:solidFill>
                <a:srgbClr val="FF0000"/>
              </a:solidFill>
            </a:endParaRPr>
          </a:p>
        </p:txBody>
      </p:sp>
      <p:sp>
        <p:nvSpPr>
          <p:cNvPr id="63" name="Shape 63"/>
          <p:cNvSpPr/>
          <p:nvPr/>
        </p:nvSpPr>
        <p:spPr>
          <a:xfrm>
            <a:off x="685800" y="1828800"/>
            <a:ext cx="990600"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DAD</a:t>
            </a:r>
          </a:p>
        </p:txBody>
      </p:sp>
      <p:sp>
        <p:nvSpPr>
          <p:cNvPr id="64" name="Shape 64"/>
          <p:cNvSpPr/>
          <p:nvPr/>
        </p:nvSpPr>
        <p:spPr>
          <a:xfrm>
            <a:off x="678592" y="2363573"/>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HAT</a:t>
            </a:r>
          </a:p>
        </p:txBody>
      </p:sp>
      <p:sp>
        <p:nvSpPr>
          <p:cNvPr id="65" name="Shape 65"/>
          <p:cNvSpPr/>
          <p:nvPr/>
        </p:nvSpPr>
        <p:spPr>
          <a:xfrm>
            <a:off x="678592" y="2946405"/>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NAP</a:t>
            </a:r>
          </a:p>
        </p:txBody>
      </p:sp>
      <p:sp>
        <p:nvSpPr>
          <p:cNvPr id="66" name="Shape 66"/>
          <p:cNvSpPr/>
          <p:nvPr/>
        </p:nvSpPr>
        <p:spPr>
          <a:xfrm>
            <a:off x="678592" y="3505200"/>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PASS</a:t>
            </a:r>
          </a:p>
        </p:txBody>
      </p:sp>
      <p:sp>
        <p:nvSpPr>
          <p:cNvPr id="67" name="Shape 67"/>
          <p:cNvSpPr/>
          <p:nvPr/>
        </p:nvSpPr>
        <p:spPr>
          <a:xfrm>
            <a:off x="2482677" y="1825366"/>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HIT</a:t>
            </a:r>
          </a:p>
        </p:txBody>
      </p:sp>
      <p:sp>
        <p:nvSpPr>
          <p:cNvPr id="68" name="Shape 68"/>
          <p:cNvSpPr/>
          <p:nvPr/>
        </p:nvSpPr>
        <p:spPr>
          <a:xfrm>
            <a:off x="678592" y="4114800"/>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BACK</a:t>
            </a:r>
          </a:p>
        </p:txBody>
      </p:sp>
      <p:sp>
        <p:nvSpPr>
          <p:cNvPr id="69" name="Shape 69"/>
          <p:cNvSpPr/>
          <p:nvPr/>
        </p:nvSpPr>
        <p:spPr>
          <a:xfrm>
            <a:off x="2482677" y="2360139"/>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KID</a:t>
            </a:r>
          </a:p>
        </p:txBody>
      </p:sp>
      <p:sp>
        <p:nvSpPr>
          <p:cNvPr id="70" name="Shape 70"/>
          <p:cNvSpPr/>
          <p:nvPr/>
        </p:nvSpPr>
        <p:spPr>
          <a:xfrm>
            <a:off x="2482677" y="2941601"/>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WITH</a:t>
            </a:r>
          </a:p>
        </p:txBody>
      </p:sp>
      <p:sp>
        <p:nvSpPr>
          <p:cNvPr id="71" name="Shape 71"/>
          <p:cNvSpPr/>
          <p:nvPr/>
        </p:nvSpPr>
        <p:spPr>
          <a:xfrm>
            <a:off x="2514600" y="3500396"/>
            <a:ext cx="990600"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THIS</a:t>
            </a:r>
          </a:p>
        </p:txBody>
      </p:sp>
      <p:sp>
        <p:nvSpPr>
          <p:cNvPr id="72" name="Shape 72"/>
          <p:cNvSpPr/>
          <p:nvPr/>
        </p:nvSpPr>
        <p:spPr>
          <a:xfrm>
            <a:off x="2514600" y="4125786"/>
            <a:ext cx="990600"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SWIM</a:t>
            </a:r>
          </a:p>
        </p:txBody>
      </p:sp>
      <p:sp>
        <p:nvSpPr>
          <p:cNvPr id="73" name="Shape 73"/>
          <p:cNvSpPr/>
          <p:nvPr/>
        </p:nvSpPr>
        <p:spPr>
          <a:xfrm>
            <a:off x="4090086" y="1821932"/>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TOP</a:t>
            </a:r>
          </a:p>
        </p:txBody>
      </p:sp>
      <p:sp>
        <p:nvSpPr>
          <p:cNvPr id="74" name="Shape 74"/>
          <p:cNvSpPr/>
          <p:nvPr/>
        </p:nvSpPr>
        <p:spPr>
          <a:xfrm>
            <a:off x="4076700" y="2363573"/>
            <a:ext cx="990600"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FOX</a:t>
            </a:r>
          </a:p>
        </p:txBody>
      </p:sp>
      <p:sp>
        <p:nvSpPr>
          <p:cNvPr id="75" name="Shape 75"/>
          <p:cNvSpPr/>
          <p:nvPr/>
        </p:nvSpPr>
        <p:spPr>
          <a:xfrm>
            <a:off x="4076700" y="2941601"/>
            <a:ext cx="990600"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DOLL</a:t>
            </a:r>
          </a:p>
        </p:txBody>
      </p:sp>
      <p:sp>
        <p:nvSpPr>
          <p:cNvPr id="76" name="Shape 76"/>
          <p:cNvSpPr/>
          <p:nvPr/>
        </p:nvSpPr>
        <p:spPr>
          <a:xfrm>
            <a:off x="4090086" y="3505200"/>
            <a:ext cx="990601"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ROCK</a:t>
            </a:r>
          </a:p>
        </p:txBody>
      </p:sp>
      <p:sp>
        <p:nvSpPr>
          <p:cNvPr id="77" name="Shape 77"/>
          <p:cNvSpPr/>
          <p:nvPr/>
        </p:nvSpPr>
        <p:spPr>
          <a:xfrm>
            <a:off x="4076700" y="4101072"/>
            <a:ext cx="990600" cy="369333"/>
          </a:xfrm>
          <a:prstGeom prst="rect">
            <a:avLst/>
          </a:prstGeom>
          <a:ln w="28575">
            <a:solidFill/>
          </a:ln>
          <a:extLst>
            <a:ext uri="{C572A759-6A51-4108-AA02-DFA0A04FC94B}">
              <ma14:wrappingTextBoxFlag xmlns:ma14="http://schemas.microsoft.com/office/mac/drawingml/2011/main" val="1"/>
            </a:ext>
          </a:extLst>
        </p:spPr>
        <p:txBody>
          <a:bodyPr lIns="0" tIns="0" rIns="0" bIns="0"/>
          <a:lstStyle/>
          <a:p>
            <a:pPr lvl="0"/>
            <a:r>
              <a:t>CHOP</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nvSpPr>
        <p:spPr>
          <a:xfrm>
            <a:off x="609600" y="1104900"/>
            <a:ext cx="5638800" cy="2580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r>
              <a:rPr b="1" sz="2400"/>
              <a:t>Instructional Activities</a:t>
            </a:r>
            <a:endParaRPr b="1" sz="2400"/>
          </a:p>
          <a:p>
            <a:pPr lvl="0" marL="457200" indent="-457200">
              <a:buSzPct val="100000"/>
              <a:buAutoNum type="arabicPeriod" startAt="1"/>
            </a:pPr>
            <a:r>
              <a:rPr b="1"/>
              <a:t>Sort</a:t>
            </a:r>
            <a:endParaRPr b="1" sz="2400"/>
          </a:p>
          <a:p>
            <a:pPr lvl="0"/>
            <a:r>
              <a:rPr b="1"/>
              <a:t>	</a:t>
            </a:r>
            <a:r>
              <a:rPr u="sng"/>
              <a:t>dad</a:t>
            </a:r>
            <a:r>
              <a:t>		</a:t>
            </a:r>
            <a:r>
              <a:rPr u="sng"/>
              <a:t>hit</a:t>
            </a:r>
            <a:r>
              <a:t>		</a:t>
            </a:r>
            <a:r>
              <a:rPr u="sng"/>
              <a:t>top</a:t>
            </a:r>
            <a:endParaRPr u="sng"/>
          </a:p>
          <a:p>
            <a:pPr lvl="0"/>
            <a:r>
              <a:t>	back		kid		fox</a:t>
            </a:r>
          </a:p>
          <a:p>
            <a:pPr lvl="0"/>
            <a:r>
              <a:t>	nap		with		doll</a:t>
            </a:r>
          </a:p>
          <a:p>
            <a:pPr lvl="0"/>
            <a:r>
              <a:t>	hat		swim		rock</a:t>
            </a:r>
          </a:p>
          <a:p>
            <a:pPr lvl="0"/>
            <a:r>
              <a:rPr b="1"/>
              <a:t>	</a:t>
            </a:r>
            <a:r>
              <a:t>pass		this		chop</a:t>
            </a:r>
            <a:endParaRPr b="1" sz="2400"/>
          </a:p>
          <a:p>
            <a:pPr lvl="0" marL="457200" indent="-457200">
              <a:buSzPct val="100000"/>
              <a:buAutoNum type="arabicPeriod" startAt="2"/>
            </a:pPr>
            <a:r>
              <a:rPr b="1"/>
              <a:t>Concentration</a:t>
            </a:r>
            <a:endParaRPr b="1"/>
          </a:p>
          <a:p>
            <a:pPr lvl="0" marL="457200" indent="-457200">
              <a:buSzPct val="100000"/>
              <a:buAutoNum type="arabicPeriod" startAt="2"/>
            </a:pPr>
            <a:r>
              <a:rPr b="1"/>
              <a:t>Spell Check</a:t>
            </a:r>
          </a:p>
        </p:txBody>
      </p:sp>
      <p:sp>
        <p:nvSpPr>
          <p:cNvPr id="80" name="Shape 80"/>
          <p:cNvSpPr/>
          <p:nvPr/>
        </p:nvSpPr>
        <p:spPr>
          <a:xfrm>
            <a:off x="609600" y="609600"/>
            <a:ext cx="5638800"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2400"/>
            </a:lvl1pPr>
          </a:lstStyle>
          <a:p>
            <a:pPr lvl="0">
              <a:defRPr b="0" sz="1800"/>
            </a:pPr>
            <a:r>
              <a:rPr b="1" sz="2400"/>
              <a:t>Day One</a:t>
            </a:r>
          </a:p>
        </p:txBody>
      </p:sp>
      <p:sp>
        <p:nvSpPr>
          <p:cNvPr id="81" name="Shape 81"/>
          <p:cNvSpPr/>
          <p:nvPr/>
        </p:nvSpPr>
        <p:spPr>
          <a:xfrm>
            <a:off x="571500" y="3733800"/>
            <a:ext cx="5715000" cy="5158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r>
              <a:rPr b="1"/>
              <a:t>Observations:</a:t>
            </a:r>
            <a:endParaRPr b="1"/>
          </a:p>
          <a:p>
            <a:pPr lvl="0"/>
            <a:r>
              <a:t>I used dad, hit, and top as the headers for the sort I did. I thought these would be an easy start for Ellen to recognize these words. She was able to identify these words easily when I asked her. I modeled one word for her and once she saw what I did, she was able to put all the words in the correct column. She struggles with the word chop. She would say cop. I noticed in class she struggled with the digraph “ch”. She also had trouble reading dad. She kept saying bab or bad instead. Every time we read down the column and did concentration she struggled with this word. Ellen beat me in concentration! She really liked getting matches and winning. </a:t>
            </a:r>
            <a:r>
              <a:t>I chose the following words for the spell check: hit, dad, top, hat, swim, fox, chop, back, and this.</a:t>
            </a:r>
            <a:r>
              <a:rPr i="1">
                <a:solidFill>
                  <a:srgbClr val="FF0000"/>
                </a:solidFill>
              </a:rPr>
              <a:t> </a:t>
            </a:r>
            <a:r>
              <a:t>Ellen made three errors, two on short “a” words: dab (for dad) and bac (for back). The other mistake was cop (for chop). Her main errors were digraphs and b-d substitutions.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title"/>
          </p:nvPr>
        </p:nvSpPr>
        <p:spPr>
          <a:xfrm>
            <a:off x="342900" y="366183"/>
            <a:ext cx="6172200" cy="1524001"/>
          </a:xfrm>
          <a:prstGeom prst="rect">
            <a:avLst/>
          </a:prstGeom>
        </p:spPr>
        <p:txBody>
          <a:bodyPr/>
          <a:lstStyle/>
          <a:p>
            <a:pPr lvl="0">
              <a:defRPr sz="1800"/>
            </a:pPr>
            <a:r>
              <a:rPr sz="4400"/>
              <a:t>Spell Check from Day 1</a:t>
            </a:r>
          </a:p>
        </p:txBody>
      </p:sp>
      <p:pic>
        <p:nvPicPr>
          <p:cNvPr id="84" name="Scan 3.jpg"/>
          <p:cNvPicPr/>
          <p:nvPr/>
        </p:nvPicPr>
        <p:blipFill>
          <a:blip r:embed="rId2">
            <a:extLst/>
          </a:blip>
          <a:stretch>
            <a:fillRect/>
          </a:stretch>
        </p:blipFill>
        <p:spPr>
          <a:xfrm>
            <a:off x="1879751" y="1523518"/>
            <a:ext cx="3098498" cy="7464560"/>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609600" y="609600"/>
            <a:ext cx="5638800"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2400"/>
            </a:lvl1pPr>
          </a:lstStyle>
          <a:p>
            <a:pPr lvl="0">
              <a:defRPr b="0" sz="1800"/>
            </a:pPr>
            <a:r>
              <a:rPr b="1" sz="2400"/>
              <a:t>Day Two</a:t>
            </a:r>
          </a:p>
        </p:txBody>
      </p:sp>
      <p:sp>
        <p:nvSpPr>
          <p:cNvPr id="87" name="Shape 87"/>
          <p:cNvSpPr/>
          <p:nvPr/>
        </p:nvSpPr>
        <p:spPr>
          <a:xfrm>
            <a:off x="609600" y="990599"/>
            <a:ext cx="5638800" cy="2580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r>
              <a:rPr b="1" sz="2400"/>
              <a:t>Instructional Activities</a:t>
            </a:r>
            <a:endParaRPr b="1" sz="2400"/>
          </a:p>
          <a:p>
            <a:pPr lvl="0" marL="457200" indent="-457200">
              <a:buSzPct val="100000"/>
              <a:buAutoNum type="arabicPeriod" startAt="1"/>
            </a:pPr>
            <a:r>
              <a:rPr b="1"/>
              <a:t>Sort</a:t>
            </a:r>
            <a:endParaRPr b="1"/>
          </a:p>
          <a:p>
            <a:pPr lvl="0"/>
            <a:r>
              <a:rPr b="1"/>
              <a:t>	</a:t>
            </a:r>
            <a:r>
              <a:rPr u="sng"/>
              <a:t>dad</a:t>
            </a:r>
            <a:r>
              <a:t>		</a:t>
            </a:r>
            <a:r>
              <a:rPr u="sng"/>
              <a:t>hit</a:t>
            </a:r>
            <a:r>
              <a:t>		</a:t>
            </a:r>
            <a:r>
              <a:rPr u="sng"/>
              <a:t>top</a:t>
            </a:r>
            <a:endParaRPr u="sng"/>
          </a:p>
          <a:p>
            <a:pPr lvl="0"/>
            <a:r>
              <a:t>	back		kid		fox</a:t>
            </a:r>
          </a:p>
          <a:p>
            <a:pPr lvl="0"/>
            <a:r>
              <a:t>	nap		with		doll</a:t>
            </a:r>
          </a:p>
          <a:p>
            <a:pPr lvl="0"/>
            <a:r>
              <a:t>	hat		swim		rock</a:t>
            </a:r>
          </a:p>
          <a:p>
            <a:pPr lvl="0"/>
            <a:r>
              <a:rPr b="1"/>
              <a:t>	</a:t>
            </a:r>
            <a:r>
              <a:t>pass		this		chop</a:t>
            </a:r>
            <a:endParaRPr b="1"/>
          </a:p>
          <a:p>
            <a:pPr lvl="0" marL="457200" indent="-457200">
              <a:buSzPct val="100000"/>
              <a:buAutoNum type="arabicPeriod" startAt="2"/>
            </a:pPr>
            <a:r>
              <a:rPr b="1"/>
              <a:t>Concentration</a:t>
            </a:r>
            <a:endParaRPr b="1"/>
          </a:p>
          <a:p>
            <a:pPr lvl="0" marL="457200" indent="-457200">
              <a:buSzPct val="100000"/>
              <a:buAutoNum type="arabicPeriod" startAt="2"/>
            </a:pPr>
            <a:r>
              <a:rPr b="1"/>
              <a:t>Spell Check</a:t>
            </a:r>
          </a:p>
        </p:txBody>
      </p:sp>
      <p:sp>
        <p:nvSpPr>
          <p:cNvPr id="88" name="Shape 88"/>
          <p:cNvSpPr/>
          <p:nvPr/>
        </p:nvSpPr>
        <p:spPr>
          <a:xfrm>
            <a:off x="571500" y="3568700"/>
            <a:ext cx="5715000" cy="5158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r>
              <a:rPr b="1"/>
              <a:t>Observations:</a:t>
            </a:r>
            <a:endParaRPr b="1"/>
          </a:p>
          <a:p>
            <a:pPr lvl="0"/>
            <a:r>
              <a:t>I used the same headers on day two since she couldn’t pronounce some correctly and missed some words on the spelling check. I didn’t need to model the sort again because she remembered how we did it on day 1. I had her read the headers back to me again and she read them correctly. She did the word sort perfectly again. She still struggled with dad, doll, and kid a few times. Other than that she read the other words correctly. I think she still could have said them a little quicker than what she was doing. She still struggled with chop, saying it was cop. Ellen beat me again in concentration. </a:t>
            </a:r>
            <a:r>
              <a:t>I chose the same words that I used yesterday for the spell check: doll, fox, hit, swim, back, top, nap, kid, dad, and I threw in chop as an extra credit one to see if she could get it. Ellen only made 2 errors this time. She still missed back (she said bac) and then she missed doll (she said ball). I was surprised she spelled chop correctly!</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title"/>
          </p:nvPr>
        </p:nvSpPr>
        <p:spPr>
          <a:xfrm>
            <a:off x="342900" y="366183"/>
            <a:ext cx="6172200" cy="1524001"/>
          </a:xfrm>
          <a:prstGeom prst="rect">
            <a:avLst/>
          </a:prstGeom>
        </p:spPr>
        <p:txBody>
          <a:bodyPr/>
          <a:lstStyle/>
          <a:p>
            <a:pPr lvl="0">
              <a:defRPr sz="1800"/>
            </a:pPr>
            <a:r>
              <a:rPr sz="4400"/>
              <a:t>Spell Check from Day 2</a:t>
            </a:r>
          </a:p>
        </p:txBody>
      </p:sp>
      <p:pic>
        <p:nvPicPr>
          <p:cNvPr id="91" name="Scan.jpg"/>
          <p:cNvPicPr/>
          <p:nvPr/>
        </p:nvPicPr>
        <p:blipFill>
          <a:blip r:embed="rId2">
            <a:extLst/>
          </a:blip>
          <a:stretch>
            <a:fillRect/>
          </a:stretch>
        </p:blipFill>
        <p:spPr>
          <a:xfrm>
            <a:off x="1932041" y="1411634"/>
            <a:ext cx="2993918" cy="7677469"/>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